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162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22BAF-42A3-5CDE-46A8-D4783535B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0D8EC3-33A2-9FD2-590D-F8F08BBC61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CD4D0D-3292-2770-0CAD-3F13CAEC7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AA263-889B-4F60-9387-D321EA1A2A66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1A6ACA-137A-8833-9E42-4A75E9749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3A38EC-89B9-9392-3630-79379A77E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F165-B659-4990-8536-49E9E3FC9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347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C2DBB-E2BE-B227-8BD3-40C2DA968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2C5DBF-5691-901A-313B-608F76394E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5997FA-7B0E-6C9B-42E7-76952A892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AA263-889B-4F60-9387-D321EA1A2A66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1D939E-CA42-70AA-7E93-3949F62A7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92D4F2-F203-7A1F-5643-8672BD76E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F165-B659-4990-8536-49E9E3FC9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101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DC132-C0DF-D9AD-83C1-7DBF88055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EFE366-A208-041A-40DE-239300F4DA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ED92A0-E813-ECBA-4629-EA53CAE1C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AA263-889B-4F60-9387-D321EA1A2A66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10934-1825-BEB9-1D6A-494C74531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394E8E-C252-CA89-16A8-CF58CA4D0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F165-B659-4990-8536-49E9E3FC9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05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69BF2-BF23-BD2E-70DE-792E915D2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C6D8A7-A55C-4EE2-F305-0E4FC5B867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2FB0E1-ABF4-ECA4-F455-3FFE803F69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2565DA-32ED-CAE7-6253-599335DEE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AA263-889B-4F60-9387-D321EA1A2A66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397ECC-60A0-2D7E-C3EF-0D5843C09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E08E87-6DC1-21FC-9422-88601F06C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F165-B659-4990-8536-49E9E3FC9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118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372DA-C314-81B3-8076-F22773AF8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C96302-83CF-CE81-2FB4-2054492ED8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CBCF7E-03B4-BFDD-128D-DE428CCB13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4AD015-1B77-69DB-6E33-9074D18890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725FB0-230E-5BE1-2F9C-A5DA3D2C29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0FCDD6-7415-9ED5-26ED-82B4A34F9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AA263-889B-4F60-9387-D321EA1A2A66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377EAC-4693-D30C-A428-4F651AF9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B30428-9138-5F71-EA91-1D701C688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F165-B659-4990-8536-49E9E3FC9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042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EB9AD-62CD-2DC1-57D0-7D263072B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D55D64-3AFB-8CEB-90B4-5402971EB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AA263-889B-4F60-9387-D321EA1A2A66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5A12E1-79D7-CA68-264E-5B834D849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EF6006-0D11-D432-7155-2FB843272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F165-B659-4990-8536-49E9E3FC9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58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FB6059-96DB-1701-7DA9-1F8F89866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AA263-889B-4F60-9387-D321EA1A2A66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3A15C7-BA8F-5ED9-5B7F-AD4B49314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2DF18D-E536-3C18-ADAC-5096AEED5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F165-B659-4990-8536-49E9E3FC9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800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0624A-5BEF-73F2-EA89-442B7D39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0E68E-350D-B226-ED04-D50B020A2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EB466E-D368-4A80-4B53-DFF50B6EAD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FDA852-F0F7-D48A-ACCC-D969E5D14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AA263-889B-4F60-9387-D321EA1A2A66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919EA1-226C-60BE-9A26-7A1DAB7C2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890236-2B7D-A056-287F-99FD474BF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F165-B659-4990-8536-49E9E3FC9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87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1A83D-EB33-6590-8EC3-F7D228D27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9E8AC2-9F08-934C-24D9-CD3C006853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E7EAA8-BDF5-A810-4F01-49F5B94AB6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CDBAAC-F7E6-0349-7FB5-B58C18927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AA263-889B-4F60-9387-D321EA1A2A66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4B163B-C02C-5094-1755-3A65AB5E7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2E0912-D527-B447-8555-37F230B71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F165-B659-4990-8536-49E9E3FC9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922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4E2BB-5B79-7143-AEA2-FA983A016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8F8F39-1E61-225E-3B99-62402E141A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00AE01-C3D3-3653-C267-1457EDC8A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AA263-889B-4F60-9387-D321EA1A2A66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F41-6398-86F8-C924-B43EE6125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9EE1EE-7756-CB11-938C-874D8B909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F165-B659-4990-8536-49E9E3FC9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762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E2EF3E-9252-EB69-EFE4-D0C146E775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32164E-3F07-58D7-1E58-8714697A0A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9723D1-5ADE-2B24-4B4C-D20BD7A4E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AA263-889B-4F60-9387-D321EA1A2A66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3AD88E-AA6C-3EBA-F731-0EEB0215C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54648-4AD9-C5DF-4879-E8E3C1294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F165-B659-4990-8536-49E9E3FC9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693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4D20AB-CFCC-D590-F7EC-A1140AED4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B63CD9-7FB4-AA5C-8FCC-7F4D5ACE1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90D7CB-0A8A-706B-6509-00D1F48B8E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0AA263-889B-4F60-9387-D321EA1A2A66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DD6047-00A0-452B-C594-938DF9AFDE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7A5583-0532-F8C3-4128-31F94888FB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57F165-B659-4990-8536-49E9E3FC9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737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0EEE84-B0F8-62A4-CE7C-C88A65FF49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0000"/>
                </a:solidFill>
              </a:rPr>
              <a:t>2025 CALENDAR OF ACTIVITIES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1. </a:t>
            </a:r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SEASON OF PRAYER AND FASTING 2025 </a:t>
            </a:r>
            <a:r>
              <a:rPr lang="en-US" dirty="0"/>
              <a:t>- January 1-17, 6AM, 12NN, 7PM More emphasis on 'FASTING'</a:t>
            </a:r>
          </a:p>
          <a:p>
            <a:r>
              <a:rPr lang="en-US" dirty="0"/>
              <a:t>January 18, Saturday - Culmination at WOH Paradise - 8AM-12NN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2. </a:t>
            </a:r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LAUNCHING OF HLC LEADERSHIP TRACT </a:t>
            </a:r>
            <a:r>
              <a:rPr lang="en-US" dirty="0"/>
              <a:t>(For all Ministry Heads and Key Leaders)</a:t>
            </a:r>
          </a:p>
          <a:p>
            <a:r>
              <a:rPr lang="en-US" dirty="0"/>
              <a:t>To be equipped more of God's Word</a:t>
            </a:r>
          </a:p>
          <a:p>
            <a:r>
              <a:rPr lang="en-US" dirty="0"/>
              <a:t>December 16-Start of Registration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3. </a:t>
            </a:r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BIBLELYMPICS 2025 </a:t>
            </a:r>
            <a:r>
              <a:rPr lang="en-US" dirty="0"/>
              <a:t>- January 25, Saturday</a:t>
            </a:r>
          </a:p>
          <a:p>
            <a:r>
              <a:rPr lang="en-US" dirty="0"/>
              <a:t>Simultaneous with Central &amp; Satellites, with Registration of P1,000 - NKJV Version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043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AE3E-050E-E9B8-75AB-E39B286A8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400" dirty="0"/>
              <a:t>3. GRAND FINALS - February 1, Saturday 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BIBLELYMPICS (Intersatellite)</a:t>
            </a:r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r>
              <a:rPr lang="en-US" sz="4400" dirty="0"/>
              <a:t>4. February 22, Saturday – 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UNCENSORED 2025 (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LOVE SUMMIT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r>
              <a:rPr lang="en-US" sz="4400" dirty="0"/>
              <a:t>5. March 15, Saturday - 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Women's Conference / DVBS Training</a:t>
            </a:r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r>
              <a:rPr lang="en-US" sz="4400" dirty="0"/>
              <a:t>6. March 29, Saturday - 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Mission Emphasis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130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D7D99-408A-9DED-0274-DB8F08078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900" dirty="0"/>
              <a:t>7. April 5, Saturday - </a:t>
            </a:r>
            <a:r>
              <a:rPr lang="en-US" sz="3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CONTINUATION of Mission Emphasis - DVBS Training</a:t>
            </a:r>
          </a:p>
          <a:p>
            <a:pPr marL="0" indent="0">
              <a:buNone/>
            </a:pPr>
            <a:r>
              <a:rPr lang="en-US" sz="3900" dirty="0"/>
              <a:t>8. April 16-18 Holy Week - April 18, </a:t>
            </a:r>
            <a:r>
              <a:rPr lang="en-US" sz="3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GOOD FRIDAY with all Satellites</a:t>
            </a:r>
          </a:p>
          <a:p>
            <a:pPr marL="0" indent="0">
              <a:buNone/>
            </a:pPr>
            <a:r>
              <a:rPr lang="en-US" sz="3900" dirty="0"/>
              <a:t>9. April 20, Sunday - </a:t>
            </a:r>
            <a:r>
              <a:rPr lang="en-US" sz="3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Easter Cantata</a:t>
            </a:r>
          </a:p>
          <a:p>
            <a:pPr marL="0" indent="0">
              <a:buNone/>
            </a:pPr>
            <a:r>
              <a:rPr lang="en-US" sz="3900" dirty="0"/>
              <a:t>10. 3 Days DVBS at WOH Central &amp; Satellites</a:t>
            </a:r>
          </a:p>
          <a:p>
            <a:pPr marL="0" indent="0">
              <a:buNone/>
            </a:pPr>
            <a:r>
              <a:rPr lang="en-US" sz="3900" dirty="0"/>
              <a:t>11. May 11, Sunday - </a:t>
            </a:r>
            <a:r>
              <a:rPr lang="en-US" sz="3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Mothers' Day</a:t>
            </a:r>
          </a:p>
          <a:p>
            <a:pPr marL="0" indent="0">
              <a:buNone/>
            </a:pPr>
            <a:r>
              <a:rPr lang="en-US" sz="3900" dirty="0"/>
              <a:t>12. May 12, Monday - </a:t>
            </a:r>
            <a:r>
              <a:rPr lang="en-US" sz="3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Election Day</a:t>
            </a:r>
          </a:p>
          <a:p>
            <a:pPr marL="0" indent="0">
              <a:buNone/>
            </a:pPr>
            <a:r>
              <a:rPr lang="en-US" sz="3900" dirty="0"/>
              <a:t>13. May 19, Monday - </a:t>
            </a:r>
            <a:r>
              <a:rPr lang="en-US" sz="3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Pastoral Staff Outing </a:t>
            </a:r>
          </a:p>
          <a:p>
            <a:pPr marL="0" indent="0">
              <a:buNone/>
            </a:pPr>
            <a:r>
              <a:rPr lang="en-US" sz="3900" dirty="0"/>
              <a:t>14. May 26-30, Mon-Fri, </a:t>
            </a:r>
            <a:r>
              <a:rPr lang="en-US" sz="3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Brigada Iglesia (Adopt a classroom)</a:t>
            </a:r>
          </a:p>
          <a:p>
            <a:pPr marL="0" indent="0">
              <a:buNone/>
            </a:pPr>
            <a:r>
              <a:rPr lang="en-US" sz="3900" dirty="0"/>
              <a:t>15. June 12, Thursday - </a:t>
            </a:r>
            <a:r>
              <a:rPr lang="en-US" sz="3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Family Fun Day with Water Baptism at WOH Paradise </a:t>
            </a:r>
            <a:r>
              <a:rPr lang="en-US" sz="3900" dirty="0"/>
              <a:t>- 8AM-12NN</a:t>
            </a:r>
          </a:p>
          <a:p>
            <a:pPr marL="0" indent="0">
              <a:buNone/>
            </a:pPr>
            <a:r>
              <a:rPr lang="en-US" sz="3900" dirty="0"/>
              <a:t>16. June 15, Sunday – </a:t>
            </a:r>
            <a:r>
              <a:rPr lang="en-US" sz="3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Father’s Day</a:t>
            </a:r>
          </a:p>
          <a:p>
            <a:pPr marL="0" indent="0">
              <a:buNone/>
            </a:pPr>
            <a:r>
              <a:rPr lang="en-US" sz="3900" dirty="0"/>
              <a:t>17. June 28, Saturday – </a:t>
            </a:r>
            <a:r>
              <a:rPr lang="en-US" sz="3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MEN’S CAMP 2025</a:t>
            </a:r>
          </a:p>
          <a:p>
            <a:pPr marL="0" indent="0">
              <a:buNone/>
            </a:pPr>
            <a:endParaRPr lang="en-US" sz="39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47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66FD9-0610-DAD0-94C3-1E14E0438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800" dirty="0"/>
              <a:t>18. July 13 &amp; 20, Saturdays - 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Ministry Emphasis</a:t>
            </a:r>
            <a:r>
              <a:rPr lang="en-US" sz="4800" dirty="0"/>
              <a:t> – PICTURE BOOTH </a:t>
            </a:r>
          </a:p>
          <a:p>
            <a:pPr marL="0" indent="0">
              <a:buNone/>
            </a:pPr>
            <a:r>
              <a:rPr lang="en-US" sz="4800" dirty="0"/>
              <a:t>19. August 1, FRIDAY, 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Kick-off/Parade</a:t>
            </a:r>
          </a:p>
          <a:p>
            <a:pPr marL="0" indent="0">
              <a:buNone/>
            </a:pPr>
            <a:r>
              <a:rPr lang="en-US" sz="4800" dirty="0"/>
              <a:t>20. August 20-21-22- 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Pastors Conference</a:t>
            </a:r>
          </a:p>
          <a:p>
            <a:pPr marL="0" indent="0">
              <a:buNone/>
            </a:pPr>
            <a:r>
              <a:rPr lang="en-US" sz="4800" dirty="0"/>
              <a:t>21. August 23, Saturday - </a:t>
            </a:r>
            <a:r>
              <a:rPr lang="en-US" sz="4800" b="1" dirty="0"/>
              <a:t>Workers Breakfast</a:t>
            </a:r>
          </a:p>
          <a:p>
            <a:pPr marL="0" indent="0">
              <a:buNone/>
            </a:pPr>
            <a:r>
              <a:rPr lang="en-US" sz="4800" dirty="0"/>
              <a:t>22. August 24, </a:t>
            </a:r>
            <a:r>
              <a:rPr lang="en-US" sz="4800"/>
              <a:t>Sunday – </a:t>
            </a:r>
            <a:r>
              <a:rPr lang="en-US" sz="4800" b="1"/>
              <a:t>WHO 37th </a:t>
            </a:r>
            <a:r>
              <a:rPr lang="en-US" sz="4800" b="1" dirty="0"/>
              <a:t>Grand Anniversary</a:t>
            </a:r>
          </a:p>
          <a:p>
            <a:pPr marL="0" indent="0">
              <a:buNone/>
            </a:pPr>
            <a:r>
              <a:rPr lang="en-US" sz="4800" dirty="0"/>
              <a:t>23. August 30, Saturday - 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 Clan</a:t>
            </a:r>
          </a:p>
          <a:p>
            <a:pPr marL="0" indent="0">
              <a:buNone/>
            </a:pPr>
            <a:r>
              <a:rPr lang="en-US" sz="4800" dirty="0"/>
              <a:t>24. September – 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SPEAK LIFE Discipleship Summit 2025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647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7690E-16A8-D003-3736-9933F6B1C3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600" dirty="0"/>
              <a:t>25. October? -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October Praise / Music Symposium</a:t>
            </a:r>
          </a:p>
          <a:p>
            <a:pPr marL="0" indent="0">
              <a:buNone/>
            </a:pPr>
            <a:r>
              <a:rPr lang="en-US" sz="3600" dirty="0"/>
              <a:t>26. October 26, Sunday -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Pastors Appreciation Sunday</a:t>
            </a:r>
          </a:p>
          <a:p>
            <a:pPr marL="0" indent="0">
              <a:buNone/>
            </a:pPr>
            <a:r>
              <a:rPr lang="en-US" sz="3600" dirty="0"/>
              <a:t>27. November 15, Saturday -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Group Celebration </a:t>
            </a:r>
            <a:r>
              <a:rPr lang="en-US" sz="3600" dirty="0"/>
              <a:t>with Registration Fee P150.00</a:t>
            </a:r>
          </a:p>
          <a:p>
            <a:pPr marL="0" indent="0">
              <a:buNone/>
            </a:pPr>
            <a:r>
              <a:rPr lang="en-US" sz="3600" dirty="0"/>
              <a:t>28. November 25, Tuesday –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Pastoral Planning</a:t>
            </a:r>
          </a:p>
          <a:p>
            <a:pPr marL="0" indent="0">
              <a:buNone/>
            </a:pPr>
            <a:r>
              <a:rPr lang="en-US" sz="3600" dirty="0"/>
              <a:t>29. December 7, Sunday -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Kids Cantata</a:t>
            </a:r>
          </a:p>
          <a:p>
            <a:pPr marL="0" indent="0">
              <a:buNone/>
            </a:pPr>
            <a:r>
              <a:rPr lang="en-US" sz="3600" dirty="0"/>
              <a:t>30. December 13, Saturday -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Workers Christmas Party</a:t>
            </a:r>
          </a:p>
          <a:p>
            <a:pPr marL="0" indent="0">
              <a:buNone/>
            </a:pPr>
            <a:r>
              <a:rPr lang="en-US" sz="3600" dirty="0"/>
              <a:t>31. December 16-24 -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Christmas Revival </a:t>
            </a:r>
            <a:r>
              <a:rPr lang="en-US" sz="3600" dirty="0"/>
              <a:t>@ 7PM WOH Central</a:t>
            </a:r>
          </a:p>
          <a:p>
            <a:pPr marL="0" indent="0">
              <a:buNone/>
            </a:pPr>
            <a:r>
              <a:rPr lang="en-US" sz="3600" dirty="0"/>
              <a:t>32. December 21, Sunday -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Adult Cantata</a:t>
            </a:r>
          </a:p>
          <a:p>
            <a:pPr marL="0" indent="0">
              <a:buNone/>
            </a:pPr>
            <a:r>
              <a:rPr lang="en-US" sz="3600" dirty="0"/>
              <a:t>33. December 25, Thursday, 5PM -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Candlelight Service </a:t>
            </a:r>
            <a:r>
              <a:rPr lang="en-US" sz="3600" dirty="0"/>
              <a:t>with all Satellites</a:t>
            </a:r>
          </a:p>
          <a:p>
            <a:pPr marL="0" indent="0">
              <a:buNone/>
            </a:pPr>
            <a:r>
              <a:rPr lang="en-US" sz="3600" dirty="0"/>
              <a:t>34. December 31, Wednesday, 5PM -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Communion Service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73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69148A-9E6A-11D4-2BA4-404CD143E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45C26-31F6-8E19-5545-93D6224529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4000" b="1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US" sz="4000" b="1" dirty="0">
                <a:highlight>
                  <a:srgbClr val="FFFF00"/>
                </a:highlight>
              </a:rPr>
              <a:t>PARADISE				</a:t>
            </a:r>
          </a:p>
          <a:p>
            <a:pPr marL="0" indent="0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GROUP 1			GROUP 2		GROUP 3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(Jan.-Apr.)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(May-Aug.)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(Sept.-Dec.)</a:t>
            </a: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Bro.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Jomik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1. Sis. Lorie		1. Bro.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Jerric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Sis. Jho			2. Sis. Camille	2. Sis.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Bhing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Bro. Fernan		3. Sis. Flor		3. Sis. MJ</a:t>
            </a: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Sis. Rachelle		4. Sis. Elly		4. Sis. Elsa</a:t>
            </a: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Bro. Michael		5. Sis. Joy		5. Bro. Dwayne</a:t>
            </a: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Sis. Michelle		6. Bro. Patrick	6. Bro. JoJo</a:t>
            </a: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Sis. Nida			7. Sis. Lorina		7. Sis.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Leriza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183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83396-3E98-1DEC-9C04-D76D8FA48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1DAA5D-8C73-B6A6-3A82-AA4A679882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4000" b="1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US" sz="4000" b="1" dirty="0">
                <a:highlight>
                  <a:srgbClr val="FFFF00"/>
                </a:highlight>
              </a:rPr>
              <a:t>MUZON				</a:t>
            </a:r>
          </a:p>
          <a:p>
            <a:pPr marL="0" indent="0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GROUP 1			GROUP 2		GROUP 3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(Jan.-Apr.)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(May-Aug.)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(Sept.-Dec.)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Bro. Marlon		1. Sis. Jessa		1. Sis. Rudy Ann</a:t>
            </a: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Sis.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Renalyn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2. Sis.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Jhinky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2. Sis. Anne</a:t>
            </a: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Sis. Fe			3. Sis. Emmalyn	3. Sis. Salome</a:t>
            </a: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Bro. Rommel		4. Sis. Janice		4. Sis. Mia</a:t>
            </a: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Sis. Noemi		5. Sis.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Gemm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a	5. Sis. Riza</a:t>
            </a: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Bro. Roden						6. Bro. Jess</a:t>
            </a:r>
          </a:p>
          <a:p>
            <a:pPr marL="0" indent="0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</a:t>
            </a:r>
          </a:p>
          <a:p>
            <a:pPr marL="0" indent="0">
              <a:buNone/>
            </a:pP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977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2E298-6456-6E3C-3C6A-1514B50AD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D29A49-6AE9-979D-72F8-BEFBE4FC9B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4000" b="1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US" sz="4000" b="1" dirty="0">
                <a:highlight>
                  <a:srgbClr val="FFFF00"/>
                </a:highlight>
              </a:rPr>
              <a:t>TUNGKO			</a:t>
            </a:r>
          </a:p>
          <a:p>
            <a:pPr marL="0" indent="0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GROUP 1			GROUP 2		GROUP 3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(Jan.-Apr.)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(May-Aug.)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(Sept.-Dec.)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Bro. Robert		1. Sis. Daphne	1. Sis. Jo</a:t>
            </a: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Sis. Ricky			2. Bro. Reynold	2. Sis. Florie</a:t>
            </a: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Sis. Mylene		3. Sis. Nita		3. Sis.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Racel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Sis. Geraldine		4. Bro. Aldrin		4. Sis. Liezel</a:t>
            </a: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Bro. Andrei		5. Sis.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Leony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5. Sis.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Jhanie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Sis.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Aubre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6. Bro. Alvin 		6. Bro. Dong</a:t>
            </a:r>
          </a:p>
          <a:p>
            <a:pPr marL="0" indent="0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</a:t>
            </a:r>
          </a:p>
          <a:p>
            <a:pPr marL="0" indent="0">
              <a:buNone/>
            </a:pP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748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2E606-E4A2-3B55-5FFA-833685B43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0C9DAC-48F8-C22D-52CD-06858B924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4000" b="1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US" sz="4000" b="1" dirty="0">
                <a:highlight>
                  <a:srgbClr val="FFFF00"/>
                </a:highlight>
              </a:rPr>
              <a:t>TUNGKO			</a:t>
            </a:r>
          </a:p>
          <a:p>
            <a:pPr marL="0" indent="0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GROUP 1			GROUP 2		GROUP 3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(Jan.-Apr.)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(May-Aug.)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(Sept.-Dec.)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Bro. Robert		1. Sis. Daphne	1. Sis. Jo</a:t>
            </a: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Sis. Ricky			2. Bro. Reynold	2. Sis. Florie</a:t>
            </a: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Sis. Mylene		3. Sis. Nita		3. Sis.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Racel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Sis. Geraldine		4. Bro. Aldrin		4. Sis. Liezel</a:t>
            </a: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Bro. Andrei		5. Sis.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Leony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5. Sis.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Jhanie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Sis.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Aubre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6. Bro. Alvin 		6. Bro. Dong</a:t>
            </a:r>
          </a:p>
          <a:p>
            <a:pPr marL="0" indent="0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</a:t>
            </a:r>
          </a:p>
          <a:p>
            <a:pPr marL="0" indent="0">
              <a:buNone/>
            </a:pP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09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DF777-24C1-A49B-2A05-6FB9920CC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90642-39F2-6DE2-F141-158A3A016C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PARADISE-GROUP 1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January 1-17 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SOPF </a:t>
            </a:r>
            <a:r>
              <a:rPr lang="en-US" sz="2400" b="0" i="0" dirty="0" err="1">
                <a:solidFill>
                  <a:srgbClr val="080809"/>
                </a:solidFill>
                <a:effectLst/>
                <a:latin typeface="Placeholder Font"/>
              </a:rPr>
              <a:t>M,T,Th,F</a:t>
            </a: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 - Online (7pm) 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Wed - Physical (midweek) 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January 19 or 26 (Sunday) – </a:t>
            </a:r>
          </a:p>
          <a:p>
            <a:pPr marL="0" indent="0">
              <a:buNone/>
            </a:pPr>
            <a:r>
              <a:rPr lang="en-US" sz="2400" b="0" i="0" dirty="0" err="1">
                <a:solidFill>
                  <a:srgbClr val="080809"/>
                </a:solidFill>
                <a:effectLst/>
                <a:latin typeface="Placeholder Font"/>
              </a:rPr>
              <a:t>Biblelympics</a:t>
            </a: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 January 31 - Joint fellowship </a:t>
            </a:r>
          </a:p>
          <a:p>
            <a:pPr marL="0" indent="0">
              <a:buNone/>
            </a:pPr>
            <a:endParaRPr lang="en-US" sz="2400" b="0" i="0" dirty="0">
              <a:solidFill>
                <a:srgbClr val="080809"/>
              </a:solidFill>
              <a:effectLst/>
              <a:latin typeface="Placeholder Font"/>
            </a:endParaRP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February 15 - Uncensored Paradise 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February 28 - Joint Fellowship 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March (Mission Emphasis Month) - Saturdays (1,8,15,22) –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Evangelism and Feeding March 28 – 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Joint Fellowship March 29 - Mission emphasis </a:t>
            </a:r>
          </a:p>
          <a:p>
            <a:pPr marL="0" indent="0">
              <a:buNone/>
            </a:pPr>
            <a:endParaRPr lang="en-US" sz="2400" b="0" i="0" dirty="0">
              <a:solidFill>
                <a:srgbClr val="080809"/>
              </a:solidFill>
              <a:effectLst/>
              <a:latin typeface="Placeholder Font"/>
            </a:endParaRP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March 30 - Paradise Anniversary 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April – LWEP April 12 or 19 or 26 (Tentative) – 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Film showing April 25 - Joint Fellowship 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April 27 - </a:t>
            </a:r>
            <a:r>
              <a:rPr lang="en-US" sz="2400" b="0" i="0" dirty="0" err="1">
                <a:solidFill>
                  <a:srgbClr val="080809"/>
                </a:solidFill>
                <a:effectLst/>
                <a:latin typeface="Placeholder Font"/>
              </a:rPr>
              <a:t>Muzon</a:t>
            </a: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 anniversary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31297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B36EE-D95B-5743-EB10-F8E50F812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8803DC-E069-DCD9-FC87-B22262AC58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PARADISE-GROUP 2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126704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F8F30-0ADB-38B9-B6B6-6B0C1EB99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10B7BA-3EC4-AF5A-7260-9561E1D182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PARADISE</a:t>
            </a:r>
          </a:p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-GROUP 3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 descr="A close-up of a list of people&#10;&#10;Description automatically generated">
            <a:extLst>
              <a:ext uri="{FF2B5EF4-FFF2-40B4-BE49-F238E27FC236}">
                <a16:creationId xmlns:a16="http://schemas.microsoft.com/office/drawing/2014/main" id="{1C257306-B22A-9D2A-0EAA-566DDB8440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680" y="0"/>
            <a:ext cx="9037320" cy="667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3882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EED79-1997-897E-4432-3670D7170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6A2BF-D016-0613-6725-B754D7A28E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MUZON</a:t>
            </a:r>
          </a:p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-GROUP 1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8" descr="A piece of paper with writing on it&#10;&#10;Description automatically generated">
            <a:extLst>
              <a:ext uri="{FF2B5EF4-FFF2-40B4-BE49-F238E27FC236}">
                <a16:creationId xmlns:a16="http://schemas.microsoft.com/office/drawing/2014/main" id="{64367C3E-5D90-47B4-2AD0-E2F8E668B4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036" y="0"/>
            <a:ext cx="7674964" cy="6640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3883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724A2-9F68-E0E9-0B26-963FA33D8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408B77-53C0-5815-3759-B1C602752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MUZON</a:t>
            </a:r>
          </a:p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-GROUP 1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 descr="A piece of paper with writing on it&#10;&#10;Description automatically generated">
            <a:extLst>
              <a:ext uri="{FF2B5EF4-FFF2-40B4-BE49-F238E27FC236}">
                <a16:creationId xmlns:a16="http://schemas.microsoft.com/office/drawing/2014/main" id="{E30373BA-2667-11CB-528E-E2ED68BAC6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53865" y="-729615"/>
            <a:ext cx="6858000" cy="831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4237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8E5AC-EDCE-6F77-ECD1-4C04313BD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42F1A4-E0F5-149F-3E06-E540AD95B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MUZON-GROUP 2</a:t>
            </a:r>
          </a:p>
          <a:p>
            <a:pPr marL="0" indent="0">
              <a:buNone/>
            </a:pPr>
            <a:endParaRPr lang="en-US" sz="2400" b="0" i="0" dirty="0">
              <a:solidFill>
                <a:srgbClr val="080809"/>
              </a:solidFill>
              <a:effectLst/>
              <a:latin typeface="Placeholder Font"/>
            </a:endParaRP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Member Salome, Ann, Riza, Jess, Rudy Ann, Mia, 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May to August 2025 </a:t>
            </a:r>
          </a:p>
          <a:p>
            <a:pPr marL="0" indent="0">
              <a:buNone/>
            </a:pPr>
            <a:endParaRPr lang="en-US" sz="2400" dirty="0">
              <a:solidFill>
                <a:srgbClr val="080809"/>
              </a:solidFill>
              <a:latin typeface="Placeholder Font"/>
            </a:endParaRP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May. May 3 2025 Saturday 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Mother's day treat -massage, manicure, pedicure, haircut 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May 11 Sunday Mother's day Celebration - Token, video presentation 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May 14-17 national women's vonfere6 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May 24-Saturday Summer outing/team building Tentative budget 500 each 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May 28 29 30 DVBS </a:t>
            </a:r>
          </a:p>
        </p:txBody>
      </p:sp>
    </p:spTree>
    <p:extLst>
      <p:ext uri="{BB962C8B-B14F-4D97-AF65-F5344CB8AC3E}">
        <p14:creationId xmlns:p14="http://schemas.microsoft.com/office/powerpoint/2010/main" val="22149180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1FE6E-1E14-5794-EB62-E4F1ABEC3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934D7-3F92-9F24-DF01-FEF4C8936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MUZON-GROUP 2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June </a:t>
            </a:r>
            <a:r>
              <a:rPr lang="en-US" sz="2400" b="0" i="0" dirty="0" err="1">
                <a:solidFill>
                  <a:srgbClr val="080809"/>
                </a:solidFill>
                <a:effectLst/>
                <a:latin typeface="Placeholder Font"/>
              </a:rPr>
              <a:t>June</a:t>
            </a: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 7 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Saturday Joint fellowship </a:t>
            </a:r>
            <a:r>
              <a:rPr lang="en-US" sz="2400" b="0" i="0" dirty="0" err="1">
                <a:solidFill>
                  <a:srgbClr val="080809"/>
                </a:solidFill>
                <a:effectLst/>
                <a:latin typeface="Placeholder Font"/>
              </a:rPr>
              <a:t>mens</a:t>
            </a: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 and </a:t>
            </a:r>
            <a:r>
              <a:rPr lang="en-US" sz="2400" b="0" i="0" dirty="0" err="1">
                <a:solidFill>
                  <a:srgbClr val="080809"/>
                </a:solidFill>
                <a:effectLst/>
                <a:latin typeface="Placeholder Font"/>
              </a:rPr>
              <a:t>womens</a:t>
            </a: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 -women's treat to all fathers 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June 15 Sunday Father's day celebration - to give token of appreciation July Worship night – 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During midweek-1st or 2nd week of </a:t>
            </a:r>
          </a:p>
          <a:p>
            <a:pPr marL="0" indent="0">
              <a:buNone/>
            </a:pPr>
            <a:r>
              <a:rPr lang="en-US" sz="2400" b="0" i="0" dirty="0" err="1">
                <a:solidFill>
                  <a:srgbClr val="080809"/>
                </a:solidFill>
                <a:effectLst/>
                <a:latin typeface="Placeholder Font"/>
              </a:rPr>
              <a:t>july</a:t>
            </a: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 </a:t>
            </a:r>
          </a:p>
          <a:p>
            <a:pPr marL="0" indent="0">
              <a:buNone/>
            </a:pPr>
            <a:endParaRPr lang="en-US" sz="2400" dirty="0">
              <a:solidFill>
                <a:srgbClr val="080809"/>
              </a:solidFill>
              <a:latin typeface="Placeholder Font"/>
            </a:endParaRP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July 26 - LWEP </a:t>
            </a:r>
          </a:p>
          <a:p>
            <a:pPr marL="0" indent="0">
              <a:buNone/>
            </a:pPr>
            <a:endParaRPr lang="en-US" sz="2400" dirty="0">
              <a:solidFill>
                <a:srgbClr val="080809"/>
              </a:solidFill>
              <a:latin typeface="Placeholder Font"/>
            </a:endParaRP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AUGUST WORD of Hope central anniversary month-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794191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92178-4C59-C7D4-F162-0CEB2E4EE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E3293-0C94-FAC0-152E-311B76CA0A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MUZON-GROUP 3</a:t>
            </a:r>
          </a:p>
        </p:txBody>
      </p:sp>
    </p:spTree>
    <p:extLst>
      <p:ext uri="{BB962C8B-B14F-4D97-AF65-F5344CB8AC3E}">
        <p14:creationId xmlns:p14="http://schemas.microsoft.com/office/powerpoint/2010/main" val="4558317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417F4-E608-5F29-D410-E84542287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8F889-417D-D3CD-DD3E-F8D7F410D4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TUNGKO-GROUP 1</a:t>
            </a:r>
          </a:p>
          <a:p>
            <a:pPr marL="0" indent="0">
              <a:buNone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Create GC for the group - Geraldine •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4000" dirty="0">
              <a:solidFill>
                <a:srgbClr val="1C1E21"/>
              </a:solidFill>
              <a:latin typeface="inherit"/>
              <a:cs typeface="Segoe UI Historic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Season of Prayer and fasting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(January 1-2 &amp; 6-9 &amp; 13-16 online service prayer Time 8pm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•3, 10, 17 Friday (Physical Service) of prayer and fasting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4000" b="0" i="0" u="none" strike="noStrike" cap="none" normalizeH="0" baseline="0" dirty="0">
              <a:ln>
                <a:noFill/>
              </a:ln>
              <a:solidFill>
                <a:srgbClr val="1C1E21"/>
              </a:solidFill>
              <a:effectLst/>
              <a:latin typeface="inherit"/>
              <a:cs typeface="Segoe UI Historic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•</a:t>
            </a:r>
            <a:r>
              <a:rPr kumimoji="0" lang="en-US" altLang="en-US" sz="4000" b="0" i="0" u="none" strike="noStrike" cap="none" normalizeH="0" baseline="0" dirty="0" err="1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Biblelympics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- per Ministry </a:t>
            </a:r>
            <a:r>
              <a:rPr kumimoji="0" lang="en-US" altLang="en-US" sz="4000" b="0" i="0" u="none" strike="noStrike" cap="none" normalizeH="0" baseline="0" dirty="0" err="1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magcoconduct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 kami ng games about bible January 25 Sunday afternoon at 3pm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4000" b="0" i="0" u="none" strike="noStrike" cap="none" normalizeH="0" baseline="0" dirty="0">
              <a:ln>
                <a:noFill/>
              </a:ln>
              <a:solidFill>
                <a:srgbClr val="1C1E21"/>
              </a:solidFill>
              <a:effectLst/>
              <a:latin typeface="inherit"/>
              <a:cs typeface="Segoe UI Historic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•Love Series February 15, 2025 (Love Courtship &amp; Marriage) (Seminar about love, Family)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4000" b="0" i="0" u="none" strike="noStrike" cap="none" normalizeH="0" baseline="0" dirty="0">
              <a:ln>
                <a:noFill/>
              </a:ln>
              <a:solidFill>
                <a:srgbClr val="1C1E21"/>
              </a:solidFill>
              <a:effectLst/>
              <a:latin typeface="inherit"/>
              <a:cs typeface="Segoe UI Historic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•DVBS March 26, 27,28 Hindi pa sure if Wala ng </a:t>
            </a:r>
            <a:r>
              <a:rPr kumimoji="0" lang="en-US" altLang="en-US" sz="4000" b="0" i="0" u="none" strike="noStrike" cap="none" normalizeH="0" baseline="0" dirty="0" err="1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pasok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 ang </a:t>
            </a:r>
            <a:r>
              <a:rPr kumimoji="0" lang="en-US" altLang="en-US" sz="4000" b="0" i="0" u="none" strike="noStrike" cap="none" normalizeH="0" baseline="0" dirty="0" err="1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mga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 Bata </a:t>
            </a:r>
            <a:r>
              <a:rPr kumimoji="0" lang="en-US" altLang="en-US" sz="4000" b="0" i="0" u="none" strike="noStrike" cap="none" normalizeH="0" baseline="0" dirty="0" err="1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sa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 school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4000" dirty="0">
              <a:solidFill>
                <a:srgbClr val="1C1E21"/>
              </a:solidFill>
              <a:latin typeface="inherit"/>
              <a:cs typeface="Segoe UI Historic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•Mission Emphasis - Feeding Program &amp; Evangelism March 29, 2025 Saturday, Morning Outside church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4000" b="0" i="0" u="none" strike="noStrike" cap="none" normalizeH="0" baseline="0" dirty="0">
              <a:ln>
                <a:noFill/>
              </a:ln>
              <a:solidFill>
                <a:srgbClr val="1C1E21"/>
              </a:solidFill>
              <a:effectLst/>
              <a:latin typeface="inherit"/>
              <a:cs typeface="Segoe UI Historic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•LWEP- Saturday -April1 2, 2025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4000" b="0" i="0" u="none" strike="noStrike" cap="none" normalizeH="0" baseline="0" dirty="0">
              <a:ln>
                <a:noFill/>
              </a:ln>
              <a:solidFill>
                <a:srgbClr val="1C1E21"/>
              </a:solidFill>
              <a:effectLst/>
              <a:latin typeface="inherit"/>
              <a:cs typeface="Segoe UI Historic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•Holy Week - Film showing / Station of the cross - </a:t>
            </a:r>
            <a:r>
              <a:rPr kumimoji="0" lang="en-US" altLang="en-US" sz="4000" b="0" i="0" u="none" strike="noStrike" cap="none" normalizeH="0" baseline="0" dirty="0" err="1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Pakwanan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 (April 19, 2025 7 houses - Joint Prayer Meeting - Every last Friday of the month</a:t>
            </a:r>
            <a:endParaRPr kumimoji="0" lang="en-US" altLang="en-US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1C1E21"/>
                </a:solidFill>
                <a:effectLst/>
                <a:latin typeface="Segoe UI Historic" panose="020B0502040204020203" pitchFamily="34" charset="0"/>
                <a:cs typeface="Segoe UI Historic" panose="020B0502040204020203" pitchFamily="34" charset="0"/>
              </a:rPr>
            </a:br>
            <a:endParaRPr kumimoji="0" lang="en-US" altLang="en-US" sz="6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9720753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077AC-BDF1-3017-E834-CF8C091BA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534ED-3E74-3494-31A3-B2B74CC7BF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TUNGKO-GROUP 2</a:t>
            </a:r>
          </a:p>
          <a:p>
            <a:pPr marL="0" indent="0">
              <a:buNone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US" sz="2800" b="0" i="0" dirty="0">
                <a:solidFill>
                  <a:srgbClr val="1C1E21"/>
                </a:solidFill>
                <a:effectLst/>
                <a:latin typeface="inherit"/>
              </a:rPr>
              <a:t>May </a:t>
            </a:r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US" sz="2800" b="0" i="0" dirty="0">
                <a:solidFill>
                  <a:srgbClr val="1C1E21"/>
                </a:solidFill>
                <a:effectLst/>
                <a:latin typeface="inherit"/>
              </a:rPr>
              <a:t>11 - Mother's Day - 50 mothers </a:t>
            </a:r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US" sz="2800" b="0" i="0" dirty="0">
                <a:solidFill>
                  <a:srgbClr val="1C1E21"/>
                </a:solidFill>
                <a:effectLst/>
                <a:latin typeface="inherit"/>
              </a:rPr>
              <a:t>30 - Joint Prayer Meeting </a:t>
            </a:r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US" sz="2800" b="0" i="0" dirty="0">
                <a:solidFill>
                  <a:srgbClr val="1C1E21"/>
                </a:solidFill>
                <a:effectLst/>
                <a:latin typeface="inherit"/>
              </a:rPr>
              <a:t>31 - Family Fun Day / Sports Fest - 100 pax</a:t>
            </a:r>
          </a:p>
          <a:p>
            <a:pPr algn="l">
              <a:spcBef>
                <a:spcPts val="300"/>
              </a:spcBef>
              <a:spcAft>
                <a:spcPts val="300"/>
              </a:spcAft>
            </a:pPr>
            <a:endParaRPr lang="en-US" sz="2800" b="0" i="0" dirty="0">
              <a:solidFill>
                <a:srgbClr val="1C1E21"/>
              </a:solidFill>
              <a:effectLst/>
              <a:latin typeface="inherit"/>
            </a:endParaRPr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US" sz="2800" b="0" i="0" dirty="0">
                <a:solidFill>
                  <a:srgbClr val="1C1E21"/>
                </a:solidFill>
                <a:effectLst/>
                <a:latin typeface="inherit"/>
              </a:rPr>
              <a:t> June </a:t>
            </a:r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US" sz="2800" b="0" i="0" dirty="0">
                <a:solidFill>
                  <a:srgbClr val="1C1E21"/>
                </a:solidFill>
                <a:effectLst/>
                <a:latin typeface="inherit"/>
              </a:rPr>
              <a:t>15 - Father's Day - 50 men</a:t>
            </a:r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US" sz="2800" b="0" i="0" dirty="0">
                <a:solidFill>
                  <a:srgbClr val="1C1E21"/>
                </a:solidFill>
                <a:effectLst/>
                <a:latin typeface="inherit"/>
              </a:rPr>
              <a:t> 27 – Joint Prayer Meeting </a:t>
            </a:r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US" sz="2800" b="0" i="0" dirty="0">
                <a:solidFill>
                  <a:srgbClr val="1C1E21"/>
                </a:solidFill>
                <a:effectLst/>
                <a:latin typeface="inherit"/>
              </a:rPr>
              <a:t>28 - Brigada </a:t>
            </a:r>
            <a:r>
              <a:rPr lang="en-US" sz="2800" b="0" i="0" dirty="0" err="1">
                <a:solidFill>
                  <a:srgbClr val="1C1E21"/>
                </a:solidFill>
                <a:effectLst/>
                <a:latin typeface="inherit"/>
              </a:rPr>
              <a:t>Eskwela</a:t>
            </a:r>
            <a:r>
              <a:rPr lang="en-US" sz="2800" b="0" i="0" dirty="0">
                <a:solidFill>
                  <a:srgbClr val="1C1E21"/>
                </a:solidFill>
                <a:effectLst/>
                <a:latin typeface="inherit"/>
              </a:rPr>
              <a:t> </a:t>
            </a:r>
          </a:p>
          <a:p>
            <a:pPr marL="0" indent="0" algn="l">
              <a:spcBef>
                <a:spcPts val="300"/>
              </a:spcBef>
              <a:spcAft>
                <a:spcPts val="300"/>
              </a:spcAft>
              <a:buNone/>
            </a:pPr>
            <a:endParaRPr lang="en-US" sz="2800" b="0" i="0" dirty="0">
              <a:solidFill>
                <a:srgbClr val="1C1E21"/>
              </a:solidFill>
              <a:effectLst/>
              <a:latin typeface="inherit"/>
            </a:endParaRPr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US" sz="2800" b="0" i="0" dirty="0">
                <a:solidFill>
                  <a:srgbClr val="1C1E21"/>
                </a:solidFill>
                <a:effectLst/>
                <a:latin typeface="inherit"/>
              </a:rPr>
              <a:t>July </a:t>
            </a:r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US" sz="2800" b="0" i="0" dirty="0">
                <a:solidFill>
                  <a:srgbClr val="1C1E21"/>
                </a:solidFill>
                <a:effectLst/>
                <a:latin typeface="inherit"/>
              </a:rPr>
              <a:t>13 &amp; 20 - Training / Workshop (Music, Media, etc.) </a:t>
            </a:r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US" sz="2800" b="0" i="0" dirty="0">
                <a:solidFill>
                  <a:srgbClr val="1C1E21"/>
                </a:solidFill>
                <a:effectLst/>
                <a:latin typeface="inherit"/>
              </a:rPr>
              <a:t>19 – LWEP </a:t>
            </a:r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US" sz="2800" b="0" i="0" dirty="0">
                <a:solidFill>
                  <a:srgbClr val="1C1E21"/>
                </a:solidFill>
                <a:effectLst/>
                <a:latin typeface="inherit"/>
              </a:rPr>
              <a:t>25 - Joint Prayer </a:t>
            </a:r>
          </a:p>
          <a:p>
            <a:pPr algn="l">
              <a:spcBef>
                <a:spcPts val="300"/>
              </a:spcBef>
              <a:spcAft>
                <a:spcPts val="300"/>
              </a:spcAft>
            </a:pPr>
            <a:endParaRPr lang="en-US" dirty="0">
              <a:solidFill>
                <a:srgbClr val="1C1E21"/>
              </a:solidFill>
              <a:latin typeface="inherit"/>
            </a:endParaRPr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US" sz="2800" b="0" i="0" dirty="0">
                <a:solidFill>
                  <a:srgbClr val="1C1E21"/>
                </a:solidFill>
                <a:effectLst/>
                <a:latin typeface="inherit"/>
              </a:rPr>
              <a:t>August </a:t>
            </a:r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US" sz="2800" b="0" i="0" dirty="0">
                <a:solidFill>
                  <a:srgbClr val="1C1E21"/>
                </a:solidFill>
                <a:effectLst/>
                <a:latin typeface="inherit"/>
              </a:rPr>
              <a:t>2 - English 101 - 50 pax youth and young professionals </a:t>
            </a:r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US" sz="2800" b="0" i="0" dirty="0">
                <a:solidFill>
                  <a:srgbClr val="1C1E21"/>
                </a:solidFill>
                <a:effectLst/>
                <a:latin typeface="inherit"/>
              </a:rPr>
              <a:t>29 - Joint Prayer Meeting</a:t>
            </a:r>
          </a:p>
          <a:p>
            <a:br>
              <a:rPr lang="en-US" sz="2800" b="0" i="0" dirty="0">
                <a:solidFill>
                  <a:srgbClr val="1C1E21"/>
                </a:solidFill>
                <a:effectLst/>
                <a:latin typeface="inherit"/>
              </a:rPr>
            </a:br>
            <a:b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1C1E21"/>
                </a:solidFill>
                <a:effectLst/>
                <a:latin typeface="Segoe UI Historic" panose="020B0502040204020203" pitchFamily="34" charset="0"/>
                <a:cs typeface="Segoe UI Historic" panose="020B0502040204020203" pitchFamily="34" charset="0"/>
              </a:rPr>
            </a:br>
            <a:endParaRPr kumimoji="0" lang="en-US" altLang="en-US" sz="6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4042013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2BACC-0D59-A493-FDEE-3555574FF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972A58-9F7E-6334-AF1B-15CAB463A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TUNGKO-GROUP 3</a:t>
            </a:r>
          </a:p>
          <a:p>
            <a:pPr marL="0" indent="0">
              <a:buNone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Members: </a:t>
            </a:r>
            <a:r>
              <a:rPr lang="en-US" sz="2800" b="0" i="0" dirty="0" err="1">
                <a:solidFill>
                  <a:srgbClr val="080809"/>
                </a:solidFill>
                <a:effectLst/>
                <a:latin typeface="Placeholder Font"/>
              </a:rPr>
              <a:t>florie</a:t>
            </a: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, </a:t>
            </a:r>
            <a:r>
              <a:rPr lang="en-US" sz="2800" b="0" i="0" dirty="0" err="1">
                <a:solidFill>
                  <a:srgbClr val="080809"/>
                </a:solidFill>
                <a:effectLst/>
                <a:latin typeface="Placeholder Font"/>
              </a:rPr>
              <a:t>racel</a:t>
            </a: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, </a:t>
            </a:r>
            <a:r>
              <a:rPr lang="en-US" sz="2800" b="0" i="0" dirty="0" err="1">
                <a:solidFill>
                  <a:srgbClr val="080809"/>
                </a:solidFill>
                <a:effectLst/>
                <a:latin typeface="Placeholder Font"/>
              </a:rPr>
              <a:t>liezel</a:t>
            </a: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, </a:t>
            </a:r>
            <a:r>
              <a:rPr lang="en-US" sz="2800" b="0" i="0" dirty="0" err="1">
                <a:solidFill>
                  <a:srgbClr val="080809"/>
                </a:solidFill>
                <a:effectLst/>
                <a:latin typeface="Placeholder Font"/>
              </a:rPr>
              <a:t>jhanie</a:t>
            </a: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, Dong, </a:t>
            </a:r>
            <a:r>
              <a:rPr lang="en-US" sz="2800" b="0" i="0" dirty="0" err="1">
                <a:solidFill>
                  <a:srgbClr val="080809"/>
                </a:solidFill>
                <a:effectLst/>
                <a:latin typeface="Placeholder Font"/>
              </a:rPr>
              <a:t>jojo</a:t>
            </a: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 </a:t>
            </a:r>
          </a:p>
          <a:p>
            <a:pPr marL="0" indent="0">
              <a:buNone/>
            </a:pP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September –</a:t>
            </a:r>
            <a:r>
              <a:rPr lang="en-US" sz="2800" b="0" i="0" dirty="0" err="1">
                <a:solidFill>
                  <a:srgbClr val="080809"/>
                </a:solidFill>
                <a:effectLst/>
                <a:latin typeface="Placeholder Font"/>
              </a:rPr>
              <a:t>Anniv</a:t>
            </a: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 Month Theme: Same as central </a:t>
            </a:r>
          </a:p>
          <a:p>
            <a:pPr marL="0" indent="0">
              <a:buNone/>
            </a:pP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Feeding of thousands 6,13, 20, </a:t>
            </a:r>
          </a:p>
          <a:p>
            <a:pPr marL="0" indent="0">
              <a:buNone/>
            </a:pP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27 Joint prayer meeting: </a:t>
            </a:r>
          </a:p>
          <a:p>
            <a:pPr marL="0" indent="0">
              <a:buNone/>
            </a:pP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Sept 26 Grand celeb: Sept 28 </a:t>
            </a:r>
          </a:p>
          <a:p>
            <a:pPr marL="0" indent="0">
              <a:buNone/>
            </a:pP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8-11 1st service 1-4pm 2nd service Venue: Church Invite Guest speaker Event </a:t>
            </a:r>
            <a:r>
              <a:rPr lang="en-US" sz="2800" b="0" i="0" dirty="0" err="1">
                <a:solidFill>
                  <a:srgbClr val="080809"/>
                </a:solidFill>
                <a:effectLst/>
                <a:latin typeface="Placeholder Font"/>
              </a:rPr>
              <a:t>sa</a:t>
            </a: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 main: Speak Life </a:t>
            </a:r>
          </a:p>
          <a:p>
            <a:pPr marL="0" indent="0">
              <a:buNone/>
            </a:pPr>
            <a:endParaRPr lang="en-US" sz="2800" b="0" i="0" dirty="0">
              <a:solidFill>
                <a:srgbClr val="080809"/>
              </a:solidFill>
              <a:effectLst/>
              <a:latin typeface="Placeholder Font"/>
            </a:endParaRPr>
          </a:p>
          <a:p>
            <a:pPr marL="0" indent="0">
              <a:buNone/>
            </a:pP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October LWEP - 1st sat: </a:t>
            </a:r>
          </a:p>
          <a:p>
            <a:pPr marL="0" indent="0">
              <a:buNone/>
            </a:pP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Oct 4 - Evaluation </a:t>
            </a:r>
            <a:r>
              <a:rPr lang="en-US" sz="2800" b="0" i="0" dirty="0" err="1">
                <a:solidFill>
                  <a:srgbClr val="080809"/>
                </a:solidFill>
                <a:effectLst/>
                <a:latin typeface="Placeholder Font"/>
              </a:rPr>
              <a:t>Anniv</a:t>
            </a: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 </a:t>
            </a:r>
          </a:p>
          <a:p>
            <a:pPr marL="0" indent="0">
              <a:buNone/>
            </a:pP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Pastor's Appreciation -Oct 26 </a:t>
            </a:r>
          </a:p>
          <a:p>
            <a:pPr marL="0" indent="0">
              <a:buNone/>
            </a:pPr>
            <a:endParaRPr lang="en-US" sz="2800" b="0" i="0" dirty="0">
              <a:solidFill>
                <a:srgbClr val="080809"/>
              </a:solidFill>
              <a:effectLst/>
              <a:latin typeface="Placeholder Font"/>
            </a:endParaRPr>
          </a:p>
          <a:p>
            <a:pPr marL="0" indent="0">
              <a:buNone/>
            </a:pP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November</a:t>
            </a:r>
          </a:p>
          <a:p>
            <a:pPr marL="0" indent="0">
              <a:buNone/>
            </a:pP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Cemetery evangelism Nov 1. Providence Cemetery in Gaya </a:t>
            </a:r>
            <a:r>
              <a:rPr lang="en-US" sz="2800" b="0" i="0" dirty="0" err="1">
                <a:solidFill>
                  <a:srgbClr val="080809"/>
                </a:solidFill>
                <a:effectLst/>
                <a:latin typeface="Placeholder Font"/>
              </a:rPr>
              <a:t>Gaya</a:t>
            </a: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 </a:t>
            </a:r>
          </a:p>
          <a:p>
            <a:pPr marL="0" indent="0">
              <a:buNone/>
            </a:pP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Nov 15 - LG celeb - Central </a:t>
            </a:r>
          </a:p>
          <a:p>
            <a:pPr marL="0" indent="0">
              <a:buNone/>
            </a:pP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December </a:t>
            </a:r>
          </a:p>
          <a:p>
            <a:pPr marL="0" indent="0">
              <a:buNone/>
            </a:pP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Christmas revival nights 17, 19 23 - Culmination Christmas celeb central </a:t>
            </a:r>
          </a:p>
          <a:p>
            <a:pPr marL="0" indent="0">
              <a:buNone/>
            </a:pPr>
            <a:r>
              <a:rPr lang="en-US" dirty="0">
                <a:solidFill>
                  <a:srgbClr val="080809"/>
                </a:solidFill>
                <a:latin typeface="Placeholder Font"/>
              </a:rPr>
              <a:t>D</a:t>
            </a: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ec 13 Celeb of </a:t>
            </a:r>
            <a:r>
              <a:rPr lang="en-US" dirty="0" err="1">
                <a:solidFill>
                  <a:srgbClr val="080809"/>
                </a:solidFill>
                <a:latin typeface="Placeholder Font"/>
              </a:rPr>
              <a:t>T</a:t>
            </a:r>
            <a:r>
              <a:rPr lang="en-US" sz="2800" b="0" i="0" dirty="0" err="1">
                <a:solidFill>
                  <a:srgbClr val="080809"/>
                </a:solidFill>
                <a:effectLst/>
                <a:latin typeface="Placeholder Font"/>
              </a:rPr>
              <a:t>ungko</a:t>
            </a: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 14 </a:t>
            </a:r>
          </a:p>
          <a:p>
            <a:pPr marL="0" indent="0">
              <a:buNone/>
            </a:pP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Gift giving Dec. 21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913072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528</TotalTime>
  <Words>1607</Words>
  <Application>Microsoft Office PowerPoint</Application>
  <PresentationFormat>Widescreen</PresentationFormat>
  <Paragraphs>200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Aptos</vt:lpstr>
      <vt:lpstr>Aptos Display</vt:lpstr>
      <vt:lpstr>Arial</vt:lpstr>
      <vt:lpstr>inherit</vt:lpstr>
      <vt:lpstr>Placeholder Font</vt:lpstr>
      <vt:lpstr>Segoe UI Historic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joan ruth roda</dc:creator>
  <cp:lastModifiedBy>aldrin p. velasco</cp:lastModifiedBy>
  <cp:revision>7</cp:revision>
  <dcterms:created xsi:type="dcterms:W3CDTF">2024-12-06T15:56:13Z</dcterms:created>
  <dcterms:modified xsi:type="dcterms:W3CDTF">2025-04-18T13:10:55Z</dcterms:modified>
</cp:coreProperties>
</file>